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5"/>
  </p:notesMasterIdLst>
  <p:handoutMasterIdLst>
    <p:handoutMasterId r:id="rId36"/>
  </p:handoutMasterIdLst>
  <p:sldIdLst>
    <p:sldId id="277" r:id="rId3"/>
    <p:sldId id="356" r:id="rId4"/>
    <p:sldId id="357" r:id="rId5"/>
    <p:sldId id="358" r:id="rId6"/>
    <p:sldId id="303" r:id="rId7"/>
    <p:sldId id="419" r:id="rId8"/>
    <p:sldId id="418" r:id="rId9"/>
    <p:sldId id="417" r:id="rId10"/>
    <p:sldId id="359" r:id="rId11"/>
    <p:sldId id="304" r:id="rId12"/>
    <p:sldId id="420" r:id="rId13"/>
    <p:sldId id="422" r:id="rId14"/>
    <p:sldId id="360" r:id="rId15"/>
    <p:sldId id="423" r:id="rId16"/>
    <p:sldId id="305" r:id="rId17"/>
    <p:sldId id="361" r:id="rId18"/>
    <p:sldId id="424" r:id="rId19"/>
    <p:sldId id="306" r:id="rId20"/>
    <p:sldId id="362" r:id="rId21"/>
    <p:sldId id="388" r:id="rId22"/>
    <p:sldId id="425" r:id="rId23"/>
    <p:sldId id="302" r:id="rId24"/>
    <p:sldId id="301" r:id="rId25"/>
    <p:sldId id="426" r:id="rId26"/>
    <p:sldId id="389" r:id="rId27"/>
    <p:sldId id="430" r:id="rId28"/>
    <p:sldId id="427" r:id="rId29"/>
    <p:sldId id="428" r:id="rId30"/>
    <p:sldId id="432" r:id="rId31"/>
    <p:sldId id="433" r:id="rId32"/>
    <p:sldId id="434" r:id="rId33"/>
    <p:sldId id="38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93" d="100"/>
          <a:sy n="93" d="100"/>
        </p:scale>
        <p:origin x="27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8441"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74742" y="5994350"/>
            <a:ext cx="515181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smtClean="0">
                <a:solidFill>
                  <a:prstClr val="black">
                    <a:lumMod val="85000"/>
                    <a:lumOff val="15000"/>
                  </a:prstClr>
                </a:solidFill>
                <a:latin typeface="Times New Roman" panose="02020603050405020304" pitchFamily="18" charset="0"/>
                <a:cs typeface="Times New Roman" panose="02020603050405020304" pitchFamily="18" charset="0"/>
              </a:rPr>
              <a:t>Smart Homes &amp; Beyond Syllabus </a:t>
            </a:r>
            <a:endParaRPr lang="en-US" sz="1600" dirty="0">
              <a:latin typeface="Raleway ExtraBold" pitchFamily="34" charset="-52"/>
            </a:endParaRPr>
          </a:p>
        </p:txBody>
      </p:sp>
      <p:sp>
        <p:nvSpPr>
          <p:cNvPr id="26" name="TextBox 25"/>
          <p:cNvSpPr txBox="1">
            <a:spLocks noChangeArrowheads="1"/>
          </p:cNvSpPr>
          <p:nvPr/>
        </p:nvSpPr>
        <p:spPr bwMode="auto">
          <a:xfrm>
            <a:off x="1981051" y="1562755"/>
            <a:ext cx="9210124" cy="3705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UNIVERSITY INSTITUTE OF ENGINEERING </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COMPUTER SCIENCE ENGINEERING</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Internet of Things </a:t>
            </a:r>
          </a:p>
          <a:p>
            <a:pPr lvl="0" algn="ctr" defTabSz="622300">
              <a:lnSpc>
                <a:spcPct val="90000"/>
              </a:lnSpc>
              <a:spcBef>
                <a:spcPct val="0"/>
              </a:spcBef>
              <a:spcAft>
                <a:spcPct val="35000"/>
              </a:spcAft>
            </a:pPr>
            <a:r>
              <a:rPr lang="en-US" sz="2800" b="1" dirty="0">
                <a:solidFill>
                  <a:prstClr val="black">
                    <a:lumMod val="85000"/>
                    <a:lumOff val="15000"/>
                  </a:prstClr>
                </a:solidFill>
                <a:latin typeface="Times New Roman" panose="02020603050405020304" pitchFamily="18" charset="0"/>
                <a:cs typeface="Times New Roman" panose="02020603050405020304" pitchFamily="18" charset="0"/>
              </a:rPr>
              <a:t>Subject Code: </a:t>
            </a:r>
            <a:r>
              <a:rPr lang="en-US" sz="2800" b="1" dirty="0" smtClean="0">
                <a:solidFill>
                  <a:prstClr val="black">
                    <a:lumMod val="85000"/>
                    <a:lumOff val="15000"/>
                  </a:prstClr>
                </a:solidFill>
                <a:latin typeface="Times New Roman" panose="02020603050405020304" pitchFamily="18" charset="0"/>
                <a:cs typeface="Times New Roman" panose="02020603050405020304" pitchFamily="18" charset="0"/>
              </a:rPr>
              <a:t>20CST-357</a:t>
            </a:r>
            <a:r>
              <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endParaRPr lang="en-US" sz="1600" dirty="0">
              <a:latin typeface="Raleway ExtraBold" pitchFamily="34" charset="-52"/>
            </a:endParaRPr>
          </a:p>
        </p:txBody>
      </p:sp>
      <p:sp>
        <p:nvSpPr>
          <p:cNvPr id="2" name="Slide Number Placeholder 1">
            <a:extLst>
              <a:ext uri="{FF2B5EF4-FFF2-40B4-BE49-F238E27FC236}">
                <a16:creationId xmlns:a16="http://schemas.microsoft.com/office/drawing/2014/main" id="{8A0519E1-1767-43F5-A1E2-EE338E6B3EB7}"/>
              </a:ext>
            </a:extLst>
          </p:cNvPr>
          <p:cNvSpPr>
            <a:spLocks noGrp="1"/>
          </p:cNvSpPr>
          <p:nvPr>
            <p:ph type="sldNum" sz="quarter" idx="12"/>
          </p:nvPr>
        </p:nvSpPr>
        <p:spPr/>
        <p:txBody>
          <a:bodyPr/>
          <a:lstStyle/>
          <a:p>
            <a:fld id="{BDCDBBEF-AA6C-4BA6-85B2-A17D7F280E38}" type="slidenum">
              <a:rPr lang="en-US" smtClean="0"/>
              <a:t>1</a:t>
            </a:fld>
            <a:endParaRPr lang="en-US"/>
          </a:p>
        </p:txBody>
      </p:sp>
      <p:sp>
        <p:nvSpPr>
          <p:cNvPr id="3" name="TextBox 2">
            <a:extLst>
              <a:ext uri="{FF2B5EF4-FFF2-40B4-BE49-F238E27FC236}">
                <a16:creationId xmlns:a16="http://schemas.microsoft.com/office/drawing/2014/main" id="{813440DA-C028-4712-B1AE-75666AED2160}"/>
              </a:ext>
            </a:extLst>
          </p:cNvPr>
          <p:cNvSpPr txBox="1"/>
          <p:nvPr/>
        </p:nvSpPr>
        <p:spPr>
          <a:xfrm>
            <a:off x="685800" y="6269779"/>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0147" y="95582"/>
            <a:ext cx="11116537" cy="6762418"/>
          </a:xfrm>
          <a:prstGeom prst="rect">
            <a:avLst/>
          </a:prstGeom>
        </p:spPr>
      </p:pic>
    </p:spTree>
    <p:extLst>
      <p:ext uri="{BB962C8B-B14F-4D97-AF65-F5344CB8AC3E}">
        <p14:creationId xmlns:p14="http://schemas.microsoft.com/office/powerpoint/2010/main" val="2730610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11</a:t>
            </a:fld>
            <a:endParaRPr lang="en-US"/>
          </a:p>
        </p:txBody>
      </p:sp>
      <p:pic>
        <p:nvPicPr>
          <p:cNvPr id="5" name="Picture 4"/>
          <p:cNvPicPr>
            <a:picLocks noChangeAspect="1"/>
          </p:cNvPicPr>
          <p:nvPr/>
        </p:nvPicPr>
        <p:blipFill>
          <a:blip r:embed="rId2"/>
          <a:stretch>
            <a:fillRect/>
          </a:stretch>
        </p:blipFill>
        <p:spPr>
          <a:xfrm>
            <a:off x="751117" y="0"/>
            <a:ext cx="11048253" cy="6417641"/>
          </a:xfrm>
          <a:prstGeom prst="rect">
            <a:avLst/>
          </a:prstGeom>
        </p:spPr>
      </p:pic>
    </p:spTree>
    <p:extLst>
      <p:ext uri="{BB962C8B-B14F-4D97-AF65-F5344CB8AC3E}">
        <p14:creationId xmlns:p14="http://schemas.microsoft.com/office/powerpoint/2010/main" val="2616101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6691"/>
            <a:ext cx="12004220" cy="764655"/>
          </a:xfrm>
        </p:spPr>
        <p:txBody>
          <a:bodyPr>
            <a:normAutofit/>
          </a:bodyPr>
          <a:lstStyle/>
          <a:p>
            <a:pPr algn="ctr"/>
            <a:r>
              <a:rPr lang="en-US" b="1" dirty="0" smtClean="0"/>
              <a:t>Advanced Topics Beyond Syllabus </a:t>
            </a:r>
            <a:endParaRPr lang="en-US" b="1" dirty="0"/>
          </a:p>
        </p:txBody>
      </p:sp>
      <p:sp>
        <p:nvSpPr>
          <p:cNvPr id="3" name="Slide Number Placeholder 2"/>
          <p:cNvSpPr>
            <a:spLocks noGrp="1"/>
          </p:cNvSpPr>
          <p:nvPr>
            <p:ph type="sldNum" sz="quarter" idx="12"/>
          </p:nvPr>
        </p:nvSpPr>
        <p:spPr/>
        <p:txBody>
          <a:bodyPr/>
          <a:lstStyle/>
          <a:p>
            <a:fld id="{BDCDBBEF-AA6C-4BA6-85B2-A17D7F280E38}" type="slidenum">
              <a:rPr lang="en-US" smtClean="0"/>
              <a:t>12</a:t>
            </a:fld>
            <a:endParaRPr lang="en-US"/>
          </a:p>
        </p:txBody>
      </p:sp>
    </p:spTree>
    <p:extLst>
      <p:ext uri="{BB962C8B-B14F-4D97-AF65-F5344CB8AC3E}">
        <p14:creationId xmlns:p14="http://schemas.microsoft.com/office/powerpoint/2010/main" val="279066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13</a:t>
            </a:fld>
            <a:endParaRPr lang="en-US"/>
          </a:p>
        </p:txBody>
      </p:sp>
      <p:sp>
        <p:nvSpPr>
          <p:cNvPr id="3" name="TextBox 2"/>
          <p:cNvSpPr txBox="1"/>
          <p:nvPr/>
        </p:nvSpPr>
        <p:spPr>
          <a:xfrm>
            <a:off x="996938" y="177510"/>
            <a:ext cx="3979592" cy="461665"/>
          </a:xfrm>
          <a:prstGeom prst="rect">
            <a:avLst/>
          </a:prstGeom>
          <a:noFill/>
        </p:spPr>
        <p:txBody>
          <a:bodyPr wrap="square" rtlCol="0">
            <a:spAutoFit/>
          </a:bodyPr>
          <a:lstStyle/>
          <a:p>
            <a:r>
              <a:rPr lang="en-US" sz="2400" b="1" dirty="0" smtClean="0"/>
              <a:t>Mobile Cloud Services (CO-3)</a:t>
            </a:r>
            <a:endParaRPr lang="en-US" sz="2400" b="1" dirty="0"/>
          </a:p>
        </p:txBody>
      </p:sp>
      <p:sp>
        <p:nvSpPr>
          <p:cNvPr id="5" name="Rectangle 4"/>
          <p:cNvSpPr/>
          <p:nvPr/>
        </p:nvSpPr>
        <p:spPr>
          <a:xfrm>
            <a:off x="0" y="1186359"/>
            <a:ext cx="12017877" cy="4401205"/>
          </a:xfrm>
          <a:prstGeom prst="rect">
            <a:avLst/>
          </a:prstGeom>
        </p:spPr>
        <p:txBody>
          <a:bodyPr wrap="square">
            <a:spAutoFit/>
          </a:bodyPr>
          <a:lstStyle/>
          <a:p>
            <a:pPr algn="just"/>
            <a:r>
              <a:rPr lang="en-US" sz="2800" dirty="0"/>
              <a:t>Mobile cloud services mean when a mobile phone interacts with the cloud. Mobile cloud services enable a user for an amazing experience on mobile phones which consists of the best components. The main components are cloud technology, mobile computing, and wireless network. This also enables a mobile user and other network operators a great opportunity to explore. Internet of Things has become a major component for controlling devices using data in the cloud. The users always tend to find services that are easy to access and therefore mobile cloud services have become very famous. Data of several sensors or other components can easily be tracked using a mobile phone just like how it’s done on desktop or other devices.</a:t>
            </a:r>
          </a:p>
        </p:txBody>
      </p:sp>
    </p:spTree>
    <p:extLst>
      <p:ext uri="{BB962C8B-B14F-4D97-AF65-F5344CB8AC3E}">
        <p14:creationId xmlns:p14="http://schemas.microsoft.com/office/powerpoint/2010/main" val="2211766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pic>
        <p:nvPicPr>
          <p:cNvPr id="5" name="Picture 4"/>
          <p:cNvPicPr>
            <a:picLocks noChangeAspect="1"/>
          </p:cNvPicPr>
          <p:nvPr/>
        </p:nvPicPr>
        <p:blipFill>
          <a:blip r:embed="rId2"/>
          <a:stretch>
            <a:fillRect/>
          </a:stretch>
        </p:blipFill>
        <p:spPr>
          <a:xfrm>
            <a:off x="1556861" y="614454"/>
            <a:ext cx="9313855" cy="5106803"/>
          </a:xfrm>
          <a:prstGeom prst="rect">
            <a:avLst/>
          </a:prstGeom>
        </p:spPr>
      </p:pic>
    </p:spTree>
    <p:extLst>
      <p:ext uri="{BB962C8B-B14F-4D97-AF65-F5344CB8AC3E}">
        <p14:creationId xmlns:p14="http://schemas.microsoft.com/office/powerpoint/2010/main" val="1669029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57" y="1176612"/>
            <a:ext cx="11840341" cy="5262980"/>
          </a:xfrm>
          <a:prstGeom prst="rect">
            <a:avLst/>
          </a:prstGeom>
        </p:spPr>
        <p:txBody>
          <a:bodyPr wrap="square">
            <a:spAutoFit/>
          </a:bodyPr>
          <a:lstStyle/>
          <a:p>
            <a:pPr algn="just"/>
            <a:r>
              <a:rPr lang="en-US" sz="2800" b="1" dirty="0"/>
              <a:t>Advantages of Mobile Cloud </a:t>
            </a:r>
            <a:r>
              <a:rPr lang="en-US" sz="2800" b="1" dirty="0" smtClean="0"/>
              <a:t>Services:</a:t>
            </a:r>
          </a:p>
          <a:p>
            <a:pPr algn="just"/>
            <a:endParaRPr lang="en-US" sz="2800" dirty="0"/>
          </a:p>
          <a:p>
            <a:pPr algn="just"/>
            <a:r>
              <a:rPr lang="en-US" sz="2800" dirty="0" smtClean="0"/>
              <a:t>1. Several </a:t>
            </a:r>
            <a:r>
              <a:rPr lang="en-US" sz="2800" dirty="0"/>
              <a:t>features are present on mobile phones which is a great factor for developers and mobile phone users.</a:t>
            </a:r>
          </a:p>
          <a:p>
            <a:pPr algn="just"/>
            <a:r>
              <a:rPr lang="en-US" sz="2800" dirty="0" smtClean="0"/>
              <a:t>2. </a:t>
            </a:r>
            <a:r>
              <a:rPr lang="en-US" sz="2800" dirty="0"/>
              <a:t>M</a:t>
            </a:r>
            <a:r>
              <a:rPr lang="en-US" sz="2800" dirty="0" smtClean="0"/>
              <a:t>any </a:t>
            </a:r>
            <a:r>
              <a:rPr lang="en-US" sz="2800" dirty="0"/>
              <a:t>new developers can easily start making projects using mobile cloud services for the Internet of Things.</a:t>
            </a:r>
          </a:p>
          <a:p>
            <a:pPr algn="just"/>
            <a:r>
              <a:rPr lang="en-US" sz="2800" dirty="0" smtClean="0"/>
              <a:t>3. These </a:t>
            </a:r>
            <a:r>
              <a:rPr lang="en-US" sz="2800" dirty="0"/>
              <a:t>mobile services help developers reach greater markets and give a lot of profit to several companies.</a:t>
            </a:r>
          </a:p>
          <a:p>
            <a:pPr algn="just"/>
            <a:r>
              <a:rPr lang="en-US" sz="2800" dirty="0" smtClean="0"/>
              <a:t>4. Therefore</a:t>
            </a:r>
            <a:r>
              <a:rPr lang="en-US" sz="2800" dirty="0"/>
              <a:t>, Due to its portability, it is very user friendly and it proves itself to be efficient.</a:t>
            </a:r>
          </a:p>
          <a:p>
            <a:pPr algn="just"/>
            <a:r>
              <a:rPr lang="en-US" sz="2800" dirty="0" smtClean="0"/>
              <a:t>5. Several </a:t>
            </a:r>
            <a:r>
              <a:rPr lang="en-US" sz="2800" dirty="0"/>
              <a:t>companies save a lot of money as they are not forced to pay a huge amount for these services.</a:t>
            </a:r>
          </a:p>
        </p:txBody>
      </p:sp>
    </p:spTree>
    <p:extLst>
      <p:ext uri="{BB962C8B-B14F-4D97-AF65-F5344CB8AC3E}">
        <p14:creationId xmlns:p14="http://schemas.microsoft.com/office/powerpoint/2010/main" val="1727817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a:p>
        </p:txBody>
      </p:sp>
      <p:pic>
        <p:nvPicPr>
          <p:cNvPr id="3" name="Picture 2"/>
          <p:cNvPicPr>
            <a:picLocks noChangeAspect="1"/>
          </p:cNvPicPr>
          <p:nvPr/>
        </p:nvPicPr>
        <p:blipFill>
          <a:blip r:embed="rId2"/>
          <a:stretch>
            <a:fillRect/>
          </a:stretch>
        </p:blipFill>
        <p:spPr>
          <a:xfrm>
            <a:off x="778431" y="177509"/>
            <a:ext cx="10898029" cy="6117241"/>
          </a:xfrm>
          <a:prstGeom prst="rect">
            <a:avLst/>
          </a:prstGeom>
        </p:spPr>
      </p:pic>
    </p:spTree>
    <p:extLst>
      <p:ext uri="{BB962C8B-B14F-4D97-AF65-F5344CB8AC3E}">
        <p14:creationId xmlns:p14="http://schemas.microsoft.com/office/powerpoint/2010/main" val="2311932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pic>
        <p:nvPicPr>
          <p:cNvPr id="5" name="Picture 4"/>
          <p:cNvPicPr>
            <a:picLocks noChangeAspect="1"/>
          </p:cNvPicPr>
          <p:nvPr/>
        </p:nvPicPr>
        <p:blipFill>
          <a:blip r:embed="rId2"/>
          <a:stretch>
            <a:fillRect/>
          </a:stretch>
        </p:blipFill>
        <p:spPr>
          <a:xfrm>
            <a:off x="860372" y="901201"/>
            <a:ext cx="10406388" cy="4574276"/>
          </a:xfrm>
          <a:prstGeom prst="rect">
            <a:avLst/>
          </a:prstGeom>
        </p:spPr>
      </p:pic>
    </p:spTree>
    <p:extLst>
      <p:ext uri="{BB962C8B-B14F-4D97-AF65-F5344CB8AC3E}">
        <p14:creationId xmlns:p14="http://schemas.microsoft.com/office/powerpoint/2010/main" val="2731067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11041" y="1010437"/>
            <a:ext cx="9860122" cy="4833712"/>
          </a:xfrm>
          <a:prstGeom prst="rect">
            <a:avLst/>
          </a:prstGeom>
        </p:spPr>
      </p:pic>
    </p:spTree>
    <p:extLst>
      <p:ext uri="{BB962C8B-B14F-4D97-AF65-F5344CB8AC3E}">
        <p14:creationId xmlns:p14="http://schemas.microsoft.com/office/powerpoint/2010/main" val="1654993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pic>
        <p:nvPicPr>
          <p:cNvPr id="3" name="Picture 2"/>
          <p:cNvPicPr>
            <a:picLocks noChangeAspect="1"/>
          </p:cNvPicPr>
          <p:nvPr/>
        </p:nvPicPr>
        <p:blipFill>
          <a:blip r:embed="rId2"/>
          <a:stretch>
            <a:fillRect/>
          </a:stretch>
        </p:blipFill>
        <p:spPr>
          <a:xfrm>
            <a:off x="887684" y="150199"/>
            <a:ext cx="10870716" cy="6322059"/>
          </a:xfrm>
          <a:prstGeom prst="rect">
            <a:avLst/>
          </a:prstGeom>
        </p:spPr>
      </p:pic>
    </p:spTree>
    <p:extLst>
      <p:ext uri="{BB962C8B-B14F-4D97-AF65-F5344CB8AC3E}">
        <p14:creationId xmlns:p14="http://schemas.microsoft.com/office/powerpoint/2010/main" val="298886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smtClean="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04335" y="259436"/>
            <a:ext cx="5190946" cy="713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6404982" y="838200"/>
            <a:ext cx="4758317" cy="5060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1283529"/>
            <a:ext cx="6377669" cy="5447645"/>
          </a:xfrm>
          <a:prstGeom prst="rect">
            <a:avLst/>
          </a:prstGeom>
        </p:spPr>
        <p:txBody>
          <a:bodyPr wrap="square">
            <a:spAutoFit/>
          </a:bodyPr>
          <a:lstStyle/>
          <a:p>
            <a:pPr algn="just"/>
            <a:r>
              <a:rPr lang="en-US" sz="2400" b="1" dirty="0"/>
              <a:t>Course </a:t>
            </a:r>
            <a:r>
              <a:rPr lang="en-US" sz="2400" b="1" dirty="0" smtClean="0"/>
              <a:t>Outcomes:</a:t>
            </a:r>
          </a:p>
          <a:p>
            <a:pPr algn="just"/>
            <a:endParaRPr lang="en-US" sz="2400" b="1" dirty="0" smtClean="0"/>
          </a:p>
          <a:p>
            <a:pPr lvl="0" algn="just"/>
            <a:r>
              <a:rPr lang="en-US" sz="2000" b="1" dirty="0" smtClean="0"/>
              <a:t>1. </a:t>
            </a:r>
            <a:r>
              <a:rPr lang="en-US" sz="2000" dirty="0" smtClean="0"/>
              <a:t>Analyze </a:t>
            </a:r>
            <a:r>
              <a:rPr lang="en-US" sz="2000" dirty="0"/>
              <a:t>the basic terminologies associated with </a:t>
            </a:r>
            <a:r>
              <a:rPr lang="en-US" sz="2000" dirty="0" err="1" smtClean="0"/>
              <a:t>IoT</a:t>
            </a:r>
            <a:r>
              <a:rPr lang="en-US" sz="2000" dirty="0" smtClean="0"/>
              <a:t> </a:t>
            </a:r>
            <a:r>
              <a:rPr lang="en-US" sz="2000" dirty="0"/>
              <a:t>and use it</a:t>
            </a:r>
            <a:r>
              <a:rPr lang="en-US" sz="2000" dirty="0" smtClean="0"/>
              <a:t>.</a:t>
            </a:r>
          </a:p>
          <a:p>
            <a:pPr lvl="0" algn="just"/>
            <a:endParaRPr lang="en-US" sz="2000" dirty="0"/>
          </a:p>
          <a:p>
            <a:pPr lvl="0" algn="just"/>
            <a:r>
              <a:rPr lang="en-US" sz="2000" b="1" dirty="0" smtClean="0"/>
              <a:t>2.</a:t>
            </a:r>
            <a:r>
              <a:rPr lang="en-US" sz="2000" dirty="0" smtClean="0"/>
              <a:t> Justify </a:t>
            </a:r>
            <a:r>
              <a:rPr lang="en-US" sz="2000" dirty="0"/>
              <a:t>the applications of internet of things and correlate them</a:t>
            </a:r>
            <a:r>
              <a:rPr lang="en-US" sz="2000" dirty="0" smtClean="0"/>
              <a:t>.</a:t>
            </a:r>
          </a:p>
          <a:p>
            <a:pPr lvl="0" algn="just"/>
            <a:endParaRPr lang="en-US" sz="2000" dirty="0"/>
          </a:p>
          <a:p>
            <a:pPr lvl="0" algn="just"/>
            <a:r>
              <a:rPr lang="en-US" sz="2000" b="1" dirty="0" smtClean="0"/>
              <a:t>3.</a:t>
            </a:r>
            <a:r>
              <a:rPr lang="en-US" sz="2000" dirty="0" smtClean="0"/>
              <a:t> Compare </a:t>
            </a:r>
            <a:r>
              <a:rPr lang="en-US" sz="2000" dirty="0"/>
              <a:t>different objects and communication strategies and also able to see the issues raised by communication strategies in </a:t>
            </a:r>
            <a:r>
              <a:rPr lang="en-US" sz="2000" dirty="0" err="1" smtClean="0"/>
              <a:t>IoT</a:t>
            </a:r>
            <a:r>
              <a:rPr lang="en-US" sz="2000" dirty="0" smtClean="0"/>
              <a:t>.</a:t>
            </a:r>
          </a:p>
          <a:p>
            <a:pPr lvl="0" algn="just"/>
            <a:endParaRPr lang="en-US" sz="2000" dirty="0"/>
          </a:p>
          <a:p>
            <a:pPr lvl="0" algn="just"/>
            <a:r>
              <a:rPr lang="en-US" sz="2000" b="1" dirty="0" smtClean="0"/>
              <a:t>4.</a:t>
            </a:r>
            <a:r>
              <a:rPr lang="en-US" sz="2000" dirty="0" smtClean="0"/>
              <a:t> Examine </a:t>
            </a:r>
            <a:r>
              <a:rPr lang="en-US" sz="2000" dirty="0"/>
              <a:t>the protocols required for communication and packet size required for each application. </a:t>
            </a:r>
            <a:endParaRPr lang="en-US" sz="2000" dirty="0" smtClean="0"/>
          </a:p>
          <a:p>
            <a:pPr lvl="0" algn="just"/>
            <a:endParaRPr lang="en-US" sz="2000" dirty="0"/>
          </a:p>
          <a:p>
            <a:pPr lvl="0" algn="just"/>
            <a:r>
              <a:rPr lang="en-US" sz="2000" b="1" dirty="0" smtClean="0"/>
              <a:t>5.</a:t>
            </a:r>
            <a:r>
              <a:rPr lang="en-US" sz="2000" dirty="0" smtClean="0"/>
              <a:t> Illustrate </a:t>
            </a:r>
            <a:r>
              <a:rPr lang="en-US" sz="2000" dirty="0"/>
              <a:t>security issues with </a:t>
            </a:r>
            <a:r>
              <a:rPr lang="en-US" sz="2000" dirty="0" err="1" smtClean="0"/>
              <a:t>IoT</a:t>
            </a:r>
            <a:r>
              <a:rPr lang="en-US" sz="2000" dirty="0" smtClean="0"/>
              <a:t> </a:t>
            </a:r>
            <a:r>
              <a:rPr lang="en-US" sz="2000" dirty="0"/>
              <a:t>like security, privacy, communication standard and some other legal issues</a:t>
            </a:r>
            <a:r>
              <a:rPr lang="en-US" sz="2000" dirty="0" smtClean="0"/>
              <a:t>.</a:t>
            </a:r>
            <a:endParaRPr lang="en-US" sz="2000" dirty="0"/>
          </a:p>
        </p:txBody>
      </p:sp>
      <p:pic>
        <p:nvPicPr>
          <p:cNvPr id="13" name="Picture 12">
            <a:extLst>
              <a:ext uri="{FF2B5EF4-FFF2-40B4-BE49-F238E27FC236}">
                <a16:creationId xmlns:a16="http://schemas.microsoft.com/office/drawing/2014/main" id="{64A633D6-D0DB-4089-9B16-A515F8FFC786}"/>
              </a:ext>
            </a:extLst>
          </p:cNvPr>
          <p:cNvPicPr>
            <a:picLocks noChangeAspect="1"/>
          </p:cNvPicPr>
          <p:nvPr/>
        </p:nvPicPr>
        <p:blipFill>
          <a:blip r:embed="rId2"/>
          <a:stretch>
            <a:fillRect/>
          </a:stretch>
        </p:blipFill>
        <p:spPr>
          <a:xfrm>
            <a:off x="6543531" y="1420427"/>
            <a:ext cx="4417743" cy="3844031"/>
          </a:xfrm>
          <a:prstGeom prst="rect">
            <a:avLst/>
          </a:prstGeom>
        </p:spPr>
      </p:pic>
    </p:spTree>
    <p:extLst>
      <p:ext uri="{BB962C8B-B14F-4D97-AF65-F5344CB8AC3E}">
        <p14:creationId xmlns:p14="http://schemas.microsoft.com/office/powerpoint/2010/main" val="24319372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dirty="0"/>
          </a:p>
        </p:txBody>
      </p:sp>
      <p:sp>
        <p:nvSpPr>
          <p:cNvPr id="2" name="TextBox 1"/>
          <p:cNvSpPr txBox="1"/>
          <p:nvPr/>
        </p:nvSpPr>
        <p:spPr>
          <a:xfrm>
            <a:off x="735681" y="163999"/>
            <a:ext cx="7040610" cy="769441"/>
          </a:xfrm>
          <a:prstGeom prst="rect">
            <a:avLst/>
          </a:prstGeom>
          <a:noFill/>
        </p:spPr>
        <p:txBody>
          <a:bodyPr wrap="none" rtlCol="0">
            <a:spAutoFit/>
          </a:bodyPr>
          <a:lstStyle/>
          <a:p>
            <a:pPr algn="ctr"/>
            <a:r>
              <a:rPr lang="en-US" sz="4400" b="1" dirty="0" err="1" smtClean="0"/>
              <a:t>IoT</a:t>
            </a:r>
            <a:r>
              <a:rPr lang="en-US" sz="4400" b="1" dirty="0" smtClean="0"/>
              <a:t> and Cloud Security (CO-5)</a:t>
            </a:r>
            <a:endParaRPr lang="en-US" sz="4400" b="1" dirty="0"/>
          </a:p>
        </p:txBody>
      </p:sp>
      <p:pic>
        <p:nvPicPr>
          <p:cNvPr id="3" name="Picture 2"/>
          <p:cNvPicPr>
            <a:picLocks noChangeAspect="1"/>
          </p:cNvPicPr>
          <p:nvPr/>
        </p:nvPicPr>
        <p:blipFill>
          <a:blip r:embed="rId2"/>
          <a:stretch>
            <a:fillRect/>
          </a:stretch>
        </p:blipFill>
        <p:spPr>
          <a:xfrm>
            <a:off x="-1" y="1269937"/>
            <a:ext cx="11700537" cy="5161357"/>
          </a:xfrm>
          <a:prstGeom prst="rect">
            <a:avLst/>
          </a:prstGeom>
        </p:spPr>
      </p:pic>
    </p:spTree>
    <p:extLst>
      <p:ext uri="{BB962C8B-B14F-4D97-AF65-F5344CB8AC3E}">
        <p14:creationId xmlns:p14="http://schemas.microsoft.com/office/powerpoint/2010/main" val="1943381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sp>
        <p:nvSpPr>
          <p:cNvPr id="5" name="Rectangle 4"/>
          <p:cNvSpPr/>
          <p:nvPr/>
        </p:nvSpPr>
        <p:spPr>
          <a:xfrm>
            <a:off x="0" y="1188312"/>
            <a:ext cx="11772057" cy="5047536"/>
          </a:xfrm>
          <a:prstGeom prst="rect">
            <a:avLst/>
          </a:prstGeom>
        </p:spPr>
        <p:txBody>
          <a:bodyPr wrap="square">
            <a:spAutoFit/>
          </a:bodyPr>
          <a:lstStyle/>
          <a:p>
            <a:r>
              <a:rPr lang="en-US" sz="2800" b="1" dirty="0"/>
              <a:t>FIVE BEST PRACTICES TO ENSURE IOT AND CLOUD </a:t>
            </a:r>
            <a:r>
              <a:rPr lang="en-US" sz="2800" b="1" dirty="0" smtClean="0"/>
              <a:t>SECURITY</a:t>
            </a:r>
          </a:p>
          <a:p>
            <a:endParaRPr lang="en-US" dirty="0"/>
          </a:p>
          <a:p>
            <a:r>
              <a:rPr lang="en-US" sz="2400" dirty="0"/>
              <a:t>A. Encrypt your data</a:t>
            </a:r>
          </a:p>
          <a:p>
            <a:r>
              <a:rPr lang="en-US" sz="2400" i="1" dirty="0" smtClean="0"/>
              <a:t>	</a:t>
            </a:r>
            <a:r>
              <a:rPr lang="en-US" sz="2400" dirty="0" smtClean="0"/>
              <a:t>1. Azure </a:t>
            </a:r>
            <a:r>
              <a:rPr lang="en-US" sz="2400" dirty="0"/>
              <a:t>Security Center by </a:t>
            </a:r>
            <a:r>
              <a:rPr lang="en-US" sz="2400" dirty="0" smtClean="0"/>
              <a:t>Microsoft</a:t>
            </a:r>
            <a:endParaRPr lang="en-US" sz="2400" dirty="0"/>
          </a:p>
          <a:p>
            <a:r>
              <a:rPr lang="en-US" sz="2400" dirty="0" smtClean="0"/>
              <a:t>	2. AWS </a:t>
            </a:r>
            <a:r>
              <a:rPr lang="en-US" sz="2400" dirty="0"/>
              <a:t>Security Hub by </a:t>
            </a:r>
            <a:r>
              <a:rPr lang="en-US" sz="2400" dirty="0" smtClean="0"/>
              <a:t>Amazon</a:t>
            </a:r>
            <a:endParaRPr lang="en-US" sz="2400" dirty="0"/>
          </a:p>
          <a:p>
            <a:r>
              <a:rPr lang="en-US" sz="2400" dirty="0" smtClean="0"/>
              <a:t>	3. Cloud </a:t>
            </a:r>
            <a:r>
              <a:rPr lang="en-US" sz="2400" dirty="0"/>
              <a:t>Security Command Center by </a:t>
            </a:r>
            <a:r>
              <a:rPr lang="en-US" sz="2400" dirty="0" smtClean="0"/>
              <a:t>Google</a:t>
            </a:r>
            <a:endParaRPr lang="en-US" sz="2400" dirty="0"/>
          </a:p>
          <a:p>
            <a:endParaRPr lang="en-US" sz="2400" dirty="0" smtClean="0"/>
          </a:p>
          <a:p>
            <a:r>
              <a:rPr lang="en-US" sz="2400" dirty="0" smtClean="0"/>
              <a:t>B</a:t>
            </a:r>
            <a:r>
              <a:rPr lang="en-US" sz="2400" dirty="0"/>
              <a:t>. Leave sensitive data on-premises</a:t>
            </a:r>
          </a:p>
          <a:p>
            <a:endParaRPr lang="en-US" sz="2400" dirty="0" smtClean="0"/>
          </a:p>
          <a:p>
            <a:r>
              <a:rPr lang="en-US" sz="2400" dirty="0" smtClean="0"/>
              <a:t>C</a:t>
            </a:r>
            <a:r>
              <a:rPr lang="en-US" sz="2400" dirty="0"/>
              <a:t>. Use </a:t>
            </a:r>
            <a:r>
              <a:rPr lang="en-US" sz="2400" dirty="0" err="1"/>
              <a:t>DevSecOps</a:t>
            </a:r>
            <a:r>
              <a:rPr lang="en-US" sz="2400" dirty="0"/>
              <a:t> approach</a:t>
            </a:r>
          </a:p>
          <a:p>
            <a:endParaRPr lang="en-US" sz="2400" dirty="0" smtClean="0"/>
          </a:p>
          <a:p>
            <a:r>
              <a:rPr lang="en-US" sz="2400" dirty="0" smtClean="0"/>
              <a:t>D</a:t>
            </a:r>
            <a:r>
              <a:rPr lang="en-US" sz="2400" dirty="0"/>
              <a:t>. Choose an </a:t>
            </a:r>
            <a:r>
              <a:rPr lang="en-US" sz="2400" dirty="0" err="1"/>
              <a:t>IoT</a:t>
            </a:r>
            <a:r>
              <a:rPr lang="en-US" sz="2400" dirty="0"/>
              <a:t> development partner with an established security policy</a:t>
            </a:r>
          </a:p>
          <a:p>
            <a:endParaRPr lang="en-US" dirty="0"/>
          </a:p>
          <a:p>
            <a:endParaRPr lang="en-US" dirty="0"/>
          </a:p>
        </p:txBody>
      </p:sp>
    </p:spTree>
    <p:extLst>
      <p:ext uri="{BB962C8B-B14F-4D97-AF65-F5344CB8AC3E}">
        <p14:creationId xmlns:p14="http://schemas.microsoft.com/office/powerpoint/2010/main" val="148078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146984"/>
            <a:ext cx="11799370" cy="5379892"/>
          </a:xfrm>
          <a:prstGeom prst="rect">
            <a:avLst/>
          </a:prstGeom>
        </p:spPr>
      </p:pic>
    </p:spTree>
    <p:extLst>
      <p:ext uri="{BB962C8B-B14F-4D97-AF65-F5344CB8AC3E}">
        <p14:creationId xmlns:p14="http://schemas.microsoft.com/office/powerpoint/2010/main" val="237237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03212"/>
            <a:ext cx="12017877" cy="4031873"/>
          </a:xfrm>
          <a:prstGeom prst="rect">
            <a:avLst/>
          </a:prstGeom>
        </p:spPr>
        <p:txBody>
          <a:bodyPr wrap="square">
            <a:spAutoFit/>
          </a:bodyPr>
          <a:lstStyle/>
          <a:p>
            <a:r>
              <a:rPr lang="en-US" sz="3600" b="1" dirty="0"/>
              <a:t>5 Ways t</a:t>
            </a:r>
            <a:r>
              <a:rPr lang="en-US" sz="3600" b="1" dirty="0" smtClean="0"/>
              <a:t>o </a:t>
            </a:r>
            <a:r>
              <a:rPr lang="en-US" sz="3600" b="1" dirty="0"/>
              <a:t>Secure </a:t>
            </a:r>
            <a:r>
              <a:rPr lang="en-US" sz="3600" b="1" dirty="0" err="1"/>
              <a:t>IoT</a:t>
            </a:r>
            <a:r>
              <a:rPr lang="en-US" sz="3600" b="1" dirty="0"/>
              <a:t> </a:t>
            </a:r>
            <a:r>
              <a:rPr lang="en-US" sz="3600" b="1" dirty="0" smtClean="0"/>
              <a:t>in any Enterprise:</a:t>
            </a:r>
          </a:p>
          <a:p>
            <a:endParaRPr lang="en-US" sz="2400" dirty="0"/>
          </a:p>
          <a:p>
            <a:pPr marL="342900" indent="-342900">
              <a:buAutoNum type="arabicPeriod"/>
            </a:pPr>
            <a:r>
              <a:rPr lang="en-US" sz="3200" dirty="0" smtClean="0"/>
              <a:t>Employ </a:t>
            </a:r>
            <a:r>
              <a:rPr lang="en-US" sz="3200" dirty="0"/>
              <a:t>device discovery for visibility across the board</a:t>
            </a:r>
          </a:p>
          <a:p>
            <a:pPr marL="342900" indent="-342900">
              <a:buAutoNum type="arabicPeriod"/>
            </a:pPr>
            <a:r>
              <a:rPr lang="en-US" sz="3200" dirty="0" smtClean="0"/>
              <a:t>Actively </a:t>
            </a:r>
            <a:r>
              <a:rPr lang="en-US" sz="3200" dirty="0"/>
              <a:t>Monitor </a:t>
            </a:r>
            <a:r>
              <a:rPr lang="en-US" sz="3200" dirty="0" err="1"/>
              <a:t>IoT</a:t>
            </a:r>
            <a:r>
              <a:rPr lang="en-US" sz="3200" dirty="0"/>
              <a:t> </a:t>
            </a:r>
            <a:r>
              <a:rPr lang="en-US" sz="3200" dirty="0" smtClean="0"/>
              <a:t>Devices</a:t>
            </a:r>
            <a:endParaRPr lang="en-US" sz="3200" dirty="0"/>
          </a:p>
          <a:p>
            <a:r>
              <a:rPr lang="en-US" sz="3200" dirty="0"/>
              <a:t>3. Carefully configure your </a:t>
            </a:r>
            <a:r>
              <a:rPr lang="en-US" sz="3200" dirty="0" smtClean="0"/>
              <a:t>router</a:t>
            </a:r>
            <a:endParaRPr lang="en-US" sz="3200" dirty="0"/>
          </a:p>
          <a:p>
            <a:r>
              <a:rPr lang="en-US" sz="3200" dirty="0"/>
              <a:t>4. Adopt Secure Password </a:t>
            </a:r>
            <a:r>
              <a:rPr lang="en-US" sz="3200" dirty="0" smtClean="0"/>
              <a:t>Practices</a:t>
            </a:r>
            <a:endParaRPr lang="en-US" sz="3200" dirty="0"/>
          </a:p>
          <a:p>
            <a:r>
              <a:rPr lang="en-US" sz="3200" dirty="0"/>
              <a:t>5. Keep an eye on vendor &amp; supplier </a:t>
            </a:r>
            <a:r>
              <a:rPr lang="en-US" sz="3200" dirty="0" err="1"/>
              <a:t>IoT</a:t>
            </a:r>
            <a:r>
              <a:rPr lang="en-US" sz="3200" dirty="0"/>
              <a:t> practices</a:t>
            </a:r>
          </a:p>
          <a:p>
            <a:endParaRPr lang="en-US" dirty="0"/>
          </a:p>
          <a:p>
            <a:endParaRPr lang="en-US" dirty="0"/>
          </a:p>
        </p:txBody>
      </p:sp>
    </p:spTree>
    <p:extLst>
      <p:ext uri="{BB962C8B-B14F-4D97-AF65-F5344CB8AC3E}">
        <p14:creationId xmlns:p14="http://schemas.microsoft.com/office/powerpoint/2010/main" val="20129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pic>
        <p:nvPicPr>
          <p:cNvPr id="5" name="Picture 4"/>
          <p:cNvPicPr>
            <a:picLocks noChangeAspect="1"/>
          </p:cNvPicPr>
          <p:nvPr/>
        </p:nvPicPr>
        <p:blipFill>
          <a:blip r:embed="rId2"/>
          <a:stretch>
            <a:fillRect/>
          </a:stretch>
        </p:blipFill>
        <p:spPr>
          <a:xfrm>
            <a:off x="751117" y="0"/>
            <a:ext cx="11007283" cy="6458604"/>
          </a:xfrm>
          <a:prstGeom prst="rect">
            <a:avLst/>
          </a:prstGeom>
        </p:spPr>
      </p:pic>
    </p:spTree>
    <p:extLst>
      <p:ext uri="{BB962C8B-B14F-4D97-AF65-F5344CB8AC3E}">
        <p14:creationId xmlns:p14="http://schemas.microsoft.com/office/powerpoint/2010/main" val="3978609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886" y="160308"/>
            <a:ext cx="11193334" cy="686275"/>
          </a:xfrm>
        </p:spPr>
        <p:txBody>
          <a:bodyPr>
            <a:normAutofit/>
          </a:bodyPr>
          <a:lstStyle/>
          <a:p>
            <a:r>
              <a:rPr lang="en-US" sz="3600" b="1" dirty="0" smtClean="0"/>
              <a:t>Smart Cloud and </a:t>
            </a:r>
            <a:r>
              <a:rPr lang="en-US" sz="3600" b="1" dirty="0" err="1" smtClean="0"/>
              <a:t>IoT</a:t>
            </a:r>
            <a:r>
              <a:rPr lang="en-US" sz="3600" b="1" dirty="0" smtClean="0"/>
              <a:t> (CO-3)</a:t>
            </a:r>
            <a:endParaRPr lang="en-US" sz="36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25</a:t>
            </a:fld>
            <a:endParaRPr lang="en-US"/>
          </a:p>
        </p:txBody>
      </p:sp>
      <p:pic>
        <p:nvPicPr>
          <p:cNvPr id="3" name="Picture 2"/>
          <p:cNvPicPr>
            <a:picLocks noChangeAspect="1"/>
          </p:cNvPicPr>
          <p:nvPr/>
        </p:nvPicPr>
        <p:blipFill>
          <a:blip r:embed="rId2"/>
          <a:stretch>
            <a:fillRect/>
          </a:stretch>
        </p:blipFill>
        <p:spPr>
          <a:xfrm>
            <a:off x="723804" y="1067288"/>
            <a:ext cx="11102879" cy="5445934"/>
          </a:xfrm>
          <a:prstGeom prst="rect">
            <a:avLst/>
          </a:prstGeom>
        </p:spPr>
      </p:pic>
    </p:spTree>
    <p:extLst>
      <p:ext uri="{BB962C8B-B14F-4D97-AF65-F5344CB8AC3E}">
        <p14:creationId xmlns:p14="http://schemas.microsoft.com/office/powerpoint/2010/main" val="171579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26</a:t>
            </a:fld>
            <a:endParaRPr lang="en-US"/>
          </a:p>
        </p:txBody>
      </p:sp>
      <p:sp>
        <p:nvSpPr>
          <p:cNvPr id="3" name="Rectangle 2"/>
          <p:cNvSpPr/>
          <p:nvPr/>
        </p:nvSpPr>
        <p:spPr>
          <a:xfrm>
            <a:off x="0" y="1457520"/>
            <a:ext cx="12004222" cy="3046988"/>
          </a:xfrm>
          <a:prstGeom prst="rect">
            <a:avLst/>
          </a:prstGeom>
        </p:spPr>
        <p:txBody>
          <a:bodyPr wrap="square">
            <a:spAutoFit/>
          </a:bodyPr>
          <a:lstStyle/>
          <a:p>
            <a:pPr algn="just"/>
            <a:r>
              <a:rPr lang="en-US" sz="3200" dirty="0"/>
              <a:t>Cloud Computing can be defined as the practice of using a network of remote servers hosted on the Internet to store, manage, and process data, rather than a local server or a personal computer. Companies offering such kinds of cloud computing services are called cloud providers and typically charge for cloud computing services based on usage. Grids and clusters are the foundations for cloud computing.</a:t>
            </a:r>
          </a:p>
        </p:txBody>
      </p:sp>
    </p:spTree>
    <p:extLst>
      <p:ext uri="{BB962C8B-B14F-4D97-AF65-F5344CB8AC3E}">
        <p14:creationId xmlns:p14="http://schemas.microsoft.com/office/powerpoint/2010/main" val="866366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pic>
        <p:nvPicPr>
          <p:cNvPr id="5" name="Picture 4"/>
          <p:cNvPicPr>
            <a:picLocks noChangeAspect="1"/>
          </p:cNvPicPr>
          <p:nvPr/>
        </p:nvPicPr>
        <p:blipFill>
          <a:blip r:embed="rId2"/>
          <a:stretch>
            <a:fillRect/>
          </a:stretch>
        </p:blipFill>
        <p:spPr>
          <a:xfrm>
            <a:off x="0" y="1174292"/>
            <a:ext cx="11731087" cy="5229694"/>
          </a:xfrm>
          <a:prstGeom prst="rect">
            <a:avLst/>
          </a:prstGeom>
        </p:spPr>
      </p:pic>
    </p:spTree>
    <p:extLst>
      <p:ext uri="{BB962C8B-B14F-4D97-AF65-F5344CB8AC3E}">
        <p14:creationId xmlns:p14="http://schemas.microsoft.com/office/powerpoint/2010/main" val="1540272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sp>
        <p:nvSpPr>
          <p:cNvPr id="5" name="Rectangle 4"/>
          <p:cNvSpPr/>
          <p:nvPr/>
        </p:nvSpPr>
        <p:spPr>
          <a:xfrm>
            <a:off x="0" y="1196128"/>
            <a:ext cx="12017877" cy="3477875"/>
          </a:xfrm>
          <a:prstGeom prst="rect">
            <a:avLst/>
          </a:prstGeom>
        </p:spPr>
        <p:txBody>
          <a:bodyPr wrap="square">
            <a:spAutoFit/>
          </a:bodyPr>
          <a:lstStyle/>
          <a:p>
            <a:r>
              <a:rPr lang="en-US" sz="2800" b="1" dirty="0"/>
              <a:t>Types of Cloud </a:t>
            </a:r>
            <a:r>
              <a:rPr lang="en-US" sz="2800" b="1" dirty="0" smtClean="0"/>
              <a:t>Computing:</a:t>
            </a:r>
          </a:p>
          <a:p>
            <a:endParaRPr lang="en-US" sz="2400" dirty="0"/>
          </a:p>
          <a:p>
            <a:r>
              <a:rPr lang="en-US" sz="2400" dirty="0"/>
              <a:t>Most cloud computing services fall into five broad categories: </a:t>
            </a:r>
          </a:p>
          <a:p>
            <a:endParaRPr lang="en-US" sz="2400" dirty="0"/>
          </a:p>
          <a:p>
            <a:r>
              <a:rPr lang="en-US" sz="2400" dirty="0" smtClean="0"/>
              <a:t>1. Software </a:t>
            </a:r>
            <a:r>
              <a:rPr lang="en-US" sz="2400" dirty="0"/>
              <a:t>as a service (</a:t>
            </a:r>
            <a:r>
              <a:rPr lang="en-US" sz="2400" dirty="0" err="1"/>
              <a:t>SaaS</a:t>
            </a:r>
            <a:r>
              <a:rPr lang="en-US" sz="2400" dirty="0"/>
              <a:t>)</a:t>
            </a:r>
          </a:p>
          <a:p>
            <a:r>
              <a:rPr lang="en-US" sz="2400" dirty="0" smtClean="0"/>
              <a:t>2. Platform </a:t>
            </a:r>
            <a:r>
              <a:rPr lang="en-US" sz="2400" dirty="0"/>
              <a:t>as a service (</a:t>
            </a:r>
            <a:r>
              <a:rPr lang="en-US" sz="2400" dirty="0" err="1"/>
              <a:t>PaaS</a:t>
            </a:r>
            <a:r>
              <a:rPr lang="en-US" sz="2400" dirty="0"/>
              <a:t>)</a:t>
            </a:r>
          </a:p>
          <a:p>
            <a:r>
              <a:rPr lang="en-US" sz="2400" dirty="0" smtClean="0"/>
              <a:t>3. Infrastructure </a:t>
            </a:r>
            <a:r>
              <a:rPr lang="en-US" sz="2400" dirty="0"/>
              <a:t>as a service (</a:t>
            </a:r>
            <a:r>
              <a:rPr lang="en-US" sz="2400" dirty="0" err="1"/>
              <a:t>IaaS</a:t>
            </a:r>
            <a:r>
              <a:rPr lang="en-US" sz="2400" dirty="0"/>
              <a:t>)</a:t>
            </a:r>
          </a:p>
          <a:p>
            <a:r>
              <a:rPr lang="en-US" sz="2400" dirty="0" smtClean="0"/>
              <a:t>4. Anything</a:t>
            </a:r>
            <a:r>
              <a:rPr lang="en-US" sz="2400" dirty="0"/>
              <a:t>/Everything as a service (</a:t>
            </a:r>
            <a:r>
              <a:rPr lang="en-US" sz="2400" dirty="0" err="1"/>
              <a:t>XaaS</a:t>
            </a:r>
            <a:r>
              <a:rPr lang="en-US" sz="2400" dirty="0"/>
              <a:t>)</a:t>
            </a:r>
          </a:p>
          <a:p>
            <a:r>
              <a:rPr lang="en-US" sz="2400" dirty="0" smtClean="0"/>
              <a:t>5. Function </a:t>
            </a:r>
            <a:r>
              <a:rPr lang="en-US" sz="2400" dirty="0"/>
              <a:t>as a Service (</a:t>
            </a:r>
            <a:r>
              <a:rPr lang="en-US" sz="2400" dirty="0" err="1"/>
              <a:t>FaaS</a:t>
            </a:r>
            <a:r>
              <a:rPr lang="en-US" sz="2400" dirty="0"/>
              <a:t>)</a:t>
            </a:r>
          </a:p>
        </p:txBody>
      </p:sp>
    </p:spTree>
    <p:extLst>
      <p:ext uri="{BB962C8B-B14F-4D97-AF65-F5344CB8AC3E}">
        <p14:creationId xmlns:p14="http://schemas.microsoft.com/office/powerpoint/2010/main" val="919508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29</a:t>
            </a:fld>
            <a:endParaRPr lang="en-US"/>
          </a:p>
        </p:txBody>
      </p:sp>
      <p:pic>
        <p:nvPicPr>
          <p:cNvPr id="3" name="Picture 2"/>
          <p:cNvPicPr>
            <a:picLocks noChangeAspect="1"/>
          </p:cNvPicPr>
          <p:nvPr/>
        </p:nvPicPr>
        <p:blipFill>
          <a:blip r:embed="rId2"/>
          <a:stretch>
            <a:fillRect/>
          </a:stretch>
        </p:blipFill>
        <p:spPr>
          <a:xfrm>
            <a:off x="1" y="1228910"/>
            <a:ext cx="11717429" cy="5060130"/>
          </a:xfrm>
          <a:prstGeom prst="rect">
            <a:avLst/>
          </a:prstGeom>
        </p:spPr>
      </p:pic>
    </p:spTree>
    <p:extLst>
      <p:ext uri="{BB962C8B-B14F-4D97-AF65-F5344CB8AC3E}">
        <p14:creationId xmlns:p14="http://schemas.microsoft.com/office/powerpoint/2010/main" val="3773730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3</a:t>
            </a:r>
            <a:br>
              <a:rPr lang="en-US" sz="6000" b="1" dirty="0" smtClean="0"/>
            </a:br>
            <a:r>
              <a:rPr lang="en-US" sz="6000" b="1" dirty="0" smtClean="0"/>
              <a:t/>
            </a:r>
            <a:br>
              <a:rPr lang="en-US" sz="6000" b="1" dirty="0" smtClean="0"/>
            </a:br>
            <a:r>
              <a:rPr lang="en-US" sz="6000" b="1" dirty="0" smtClean="0"/>
              <a:t>CHAPTER 7</a:t>
            </a:r>
            <a:br>
              <a:rPr lang="en-US" sz="6000" b="1" dirty="0" smtClean="0"/>
            </a:br>
            <a:r>
              <a:rPr lang="en-US" sz="6000" b="1" dirty="0" smtClean="0"/>
              <a:t/>
            </a:r>
            <a:br>
              <a:rPr lang="en-US" sz="6000" b="1" dirty="0" smtClean="0"/>
            </a:br>
            <a:r>
              <a:rPr lang="en-US" sz="6000" b="1" dirty="0" smtClean="0"/>
              <a:t>Smart Homes </a:t>
            </a:r>
            <a:br>
              <a:rPr lang="en-US" sz="6000" b="1" dirty="0" smtClean="0"/>
            </a:br>
            <a:r>
              <a:rPr lang="en-US" sz="6000" b="1" dirty="0" smtClean="0"/>
              <a:t>&amp;</a:t>
            </a:r>
            <a:br>
              <a:rPr lang="en-US" sz="6000" b="1" dirty="0" smtClean="0"/>
            </a:br>
            <a:r>
              <a:rPr lang="en-US" sz="6000" b="1" dirty="0" smtClean="0"/>
              <a:t>Advanced Topics</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3</a:t>
            </a:fld>
            <a:endParaRPr lang="en-US"/>
          </a:p>
        </p:txBody>
      </p:sp>
    </p:spTree>
    <p:extLst>
      <p:ext uri="{BB962C8B-B14F-4D97-AF65-F5344CB8AC3E}">
        <p14:creationId xmlns:p14="http://schemas.microsoft.com/office/powerpoint/2010/main" val="3379328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30</a:t>
            </a:fld>
            <a:endParaRPr lang="en-US"/>
          </a:p>
        </p:txBody>
      </p:sp>
      <p:pic>
        <p:nvPicPr>
          <p:cNvPr id="3" name="Picture 2"/>
          <p:cNvPicPr>
            <a:picLocks noChangeAspect="1"/>
          </p:cNvPicPr>
          <p:nvPr/>
        </p:nvPicPr>
        <p:blipFill>
          <a:blip r:embed="rId2"/>
          <a:stretch>
            <a:fillRect/>
          </a:stretch>
        </p:blipFill>
        <p:spPr>
          <a:xfrm>
            <a:off x="764773" y="0"/>
            <a:ext cx="10993627" cy="6622459"/>
          </a:xfrm>
          <a:prstGeom prst="rect">
            <a:avLst/>
          </a:prstGeom>
        </p:spPr>
      </p:pic>
    </p:spTree>
    <p:extLst>
      <p:ext uri="{BB962C8B-B14F-4D97-AF65-F5344CB8AC3E}">
        <p14:creationId xmlns:p14="http://schemas.microsoft.com/office/powerpoint/2010/main" val="4197532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31</a:t>
            </a:fld>
            <a:endParaRPr lang="en-US"/>
          </a:p>
        </p:txBody>
      </p:sp>
      <p:pic>
        <p:nvPicPr>
          <p:cNvPr id="3" name="Picture 2"/>
          <p:cNvPicPr>
            <a:picLocks noChangeAspect="1"/>
          </p:cNvPicPr>
          <p:nvPr/>
        </p:nvPicPr>
        <p:blipFill>
          <a:blip r:embed="rId2"/>
          <a:stretch>
            <a:fillRect/>
          </a:stretch>
        </p:blipFill>
        <p:spPr>
          <a:xfrm>
            <a:off x="737461" y="0"/>
            <a:ext cx="11020939" cy="6458604"/>
          </a:xfrm>
          <a:prstGeom prst="rect">
            <a:avLst/>
          </a:prstGeom>
        </p:spPr>
      </p:pic>
    </p:spTree>
    <p:extLst>
      <p:ext uri="{BB962C8B-B14F-4D97-AF65-F5344CB8AC3E}">
        <p14:creationId xmlns:p14="http://schemas.microsoft.com/office/powerpoint/2010/main" val="3337309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32</a:t>
            </a:fld>
            <a:endParaRPr lang="en-US"/>
          </a:p>
        </p:txBody>
      </p:sp>
      <p:sp>
        <p:nvSpPr>
          <p:cNvPr id="3" name="TextBox 2"/>
          <p:cNvSpPr txBox="1"/>
          <p:nvPr/>
        </p:nvSpPr>
        <p:spPr>
          <a:xfrm>
            <a:off x="1010594" y="163854"/>
            <a:ext cx="2540142" cy="707886"/>
          </a:xfrm>
          <a:prstGeom prst="rect">
            <a:avLst/>
          </a:prstGeom>
          <a:noFill/>
        </p:spPr>
        <p:txBody>
          <a:bodyPr wrap="square" rtlCol="0">
            <a:spAutoFit/>
          </a:bodyPr>
          <a:lstStyle/>
          <a:p>
            <a:r>
              <a:rPr lang="en-US" sz="4000" b="1" dirty="0" smtClean="0"/>
              <a:t>Summary </a:t>
            </a:r>
            <a:endParaRPr lang="en-US" sz="4000" b="1" dirty="0"/>
          </a:p>
        </p:txBody>
      </p:sp>
      <p:sp>
        <p:nvSpPr>
          <p:cNvPr id="4" name="Rectangle 3"/>
          <p:cNvSpPr/>
          <p:nvPr/>
        </p:nvSpPr>
        <p:spPr>
          <a:xfrm>
            <a:off x="-1" y="1256218"/>
            <a:ext cx="12017878" cy="3970318"/>
          </a:xfrm>
          <a:prstGeom prst="rect">
            <a:avLst/>
          </a:prstGeom>
        </p:spPr>
        <p:txBody>
          <a:bodyPr wrap="square">
            <a:spAutoFit/>
          </a:bodyPr>
          <a:lstStyle/>
          <a:p>
            <a:pPr algn="just"/>
            <a:r>
              <a:rPr lang="en-US" dirty="0"/>
              <a:t>Smart homes can feature either wireless or hardwired systems—or both. Wireless systems are easier to install. Putting in a wireless home automation system with features such as smart lighting, climate control, and security can cost several thousand dollars, making it very cost-friendly.</a:t>
            </a:r>
          </a:p>
          <a:p>
            <a:pPr algn="just"/>
            <a:endParaRPr lang="en-US" dirty="0"/>
          </a:p>
          <a:p>
            <a:pPr algn="just"/>
            <a:r>
              <a:rPr lang="en-US" dirty="0"/>
              <a:t>The downside to wireless systems is you likely need strong Wi-Fi coverage and broadband service throughout your entire house. This may require you to invest in range extenders or hardwired wireless access points. Wireless smart home systems are generally more appropriate for smaller existing homes or rental properties due to their smaller size.</a:t>
            </a:r>
          </a:p>
          <a:p>
            <a:pPr algn="just"/>
            <a:endParaRPr lang="en-US" dirty="0"/>
          </a:p>
          <a:p>
            <a:pPr algn="just"/>
            <a:r>
              <a:rPr lang="en-US" dirty="0"/>
              <a:t>Hardwired systems, on the other hand, are considered more reliable and are typically more difficult to hack. A hardwired system can increase the resale value of a home. In addition, hardwired smart home systems can easily be scaled; therefore, it is often the default method when designing a new build or performing a major renovation.</a:t>
            </a:r>
          </a:p>
          <a:p>
            <a:pPr algn="just"/>
            <a:endParaRPr lang="en-US" dirty="0"/>
          </a:p>
          <a:p>
            <a:pPr algn="just"/>
            <a:r>
              <a:rPr lang="en-US" dirty="0"/>
              <a:t>There is a drawback—it's fairly expensive. Installing a luxury and hardwired smart system can cost homeowners tens of thousands of dollars. In addition, you must have space for network hardware equipment including </a:t>
            </a:r>
            <a:r>
              <a:rPr lang="en-US" dirty="0" smtClean="0"/>
              <a:t>Ethernet </a:t>
            </a:r>
            <a:r>
              <a:rPr lang="en-US" dirty="0"/>
              <a:t>cables.</a:t>
            </a:r>
          </a:p>
        </p:txBody>
      </p:sp>
    </p:spTree>
    <p:extLst>
      <p:ext uri="{BB962C8B-B14F-4D97-AF65-F5344CB8AC3E}">
        <p14:creationId xmlns:p14="http://schemas.microsoft.com/office/powerpoint/2010/main" val="50766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655521" y="1897983"/>
            <a:ext cx="4056033" cy="4102767"/>
          </a:xfrm>
        </p:spPr>
        <p:txBody>
          <a:bodyPr>
            <a:normAutofit/>
          </a:bodyPr>
          <a:lstStyle/>
          <a:p>
            <a:endParaRPr lang="en-US" sz="2000" b="1" dirty="0" smtClean="0"/>
          </a:p>
          <a:p>
            <a:r>
              <a:rPr lang="en-US" sz="2000" b="1" dirty="0" smtClean="0"/>
              <a:t>Chapter</a:t>
            </a:r>
            <a:r>
              <a:rPr lang="en-US" sz="2000" b="1" dirty="0"/>
              <a:t>-7 (Case Study)</a:t>
            </a:r>
            <a:endParaRPr lang="en-US" sz="2000" dirty="0"/>
          </a:p>
          <a:p>
            <a:r>
              <a:rPr lang="en-US" sz="2000" dirty="0"/>
              <a:t>Case study on smart homes using </a:t>
            </a:r>
            <a:r>
              <a:rPr lang="en-US" sz="2000" dirty="0" smtClean="0"/>
              <a:t>Internet </a:t>
            </a:r>
            <a:r>
              <a:rPr lang="en-US" sz="2000" dirty="0"/>
              <a:t>of T</a:t>
            </a:r>
            <a:r>
              <a:rPr lang="en-US" sz="2000" dirty="0" smtClean="0"/>
              <a:t>hings</a:t>
            </a:r>
            <a:r>
              <a:rPr lang="en-US" sz="2000" dirty="0"/>
              <a:t>.	</a:t>
            </a:r>
          </a:p>
          <a:p>
            <a:r>
              <a:rPr lang="en-US" sz="2000" b="1" dirty="0"/>
              <a:t> </a:t>
            </a:r>
            <a:endParaRPr lang="en-US" sz="2000" dirty="0"/>
          </a:p>
          <a:p>
            <a:r>
              <a:rPr lang="en-US" sz="2000" b="1" dirty="0"/>
              <a:t>ADVANCED TOPICS (BEYOND SYLLABUS)</a:t>
            </a:r>
            <a:endParaRPr lang="en-US" sz="2000" dirty="0"/>
          </a:p>
          <a:p>
            <a:r>
              <a:rPr lang="en-US" sz="2000" dirty="0"/>
              <a:t>Mobile Cloud </a:t>
            </a:r>
            <a:r>
              <a:rPr lang="en-US" sz="2000" dirty="0" smtClean="0"/>
              <a:t>Services</a:t>
            </a:r>
          </a:p>
          <a:p>
            <a:r>
              <a:rPr lang="en-US" sz="2000" dirty="0" err="1" smtClean="0"/>
              <a:t>IoT</a:t>
            </a:r>
            <a:r>
              <a:rPr lang="en-US" sz="2000" dirty="0" smtClean="0"/>
              <a:t> </a:t>
            </a:r>
            <a:r>
              <a:rPr lang="en-US" sz="2000" dirty="0"/>
              <a:t>and Cloud </a:t>
            </a:r>
            <a:r>
              <a:rPr lang="en-US" sz="2000" dirty="0" smtClean="0"/>
              <a:t>Security</a:t>
            </a:r>
          </a:p>
          <a:p>
            <a:r>
              <a:rPr lang="en-US" sz="2000" dirty="0" smtClean="0"/>
              <a:t>Smart </a:t>
            </a:r>
            <a:r>
              <a:rPr lang="en-US" sz="2000" dirty="0"/>
              <a:t>Cloud and IOT</a:t>
            </a:r>
          </a:p>
          <a:p>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4</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00342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8431" y="245782"/>
            <a:ext cx="6096088" cy="461665"/>
          </a:xfrm>
          <a:prstGeom prst="rect">
            <a:avLst/>
          </a:prstGeom>
        </p:spPr>
        <p:txBody>
          <a:bodyPr wrap="square">
            <a:spAutoFit/>
          </a:bodyPr>
          <a:lstStyle/>
          <a:p>
            <a:pPr algn="just"/>
            <a:r>
              <a:rPr lang="en-US" sz="2400" b="1" dirty="0" smtClean="0">
                <a:solidFill>
                  <a:schemeClr val="tx1">
                    <a:lumMod val="85000"/>
                    <a:lumOff val="15000"/>
                  </a:schemeClr>
                </a:solidFill>
                <a:cs typeface="Arial" panose="020B0604020202020204" pitchFamily="34" charset="0"/>
              </a:rPr>
              <a:t>Smart Homes using </a:t>
            </a:r>
            <a:r>
              <a:rPr lang="en-US" sz="2400" b="1" dirty="0" err="1" smtClean="0">
                <a:solidFill>
                  <a:schemeClr val="tx1">
                    <a:lumMod val="85000"/>
                    <a:lumOff val="15000"/>
                  </a:schemeClr>
                </a:solidFill>
                <a:cs typeface="Arial" panose="020B0604020202020204" pitchFamily="34" charset="0"/>
              </a:rPr>
              <a:t>IoT</a:t>
            </a:r>
            <a:r>
              <a:rPr lang="en-US" sz="2400" b="1" dirty="0" smtClean="0">
                <a:solidFill>
                  <a:schemeClr val="tx1">
                    <a:lumMod val="85000"/>
                    <a:lumOff val="15000"/>
                  </a:schemeClr>
                </a:solidFill>
                <a:cs typeface="Arial" panose="020B0604020202020204" pitchFamily="34" charset="0"/>
              </a:rPr>
              <a:t> (CO-2)</a:t>
            </a:r>
            <a:endParaRPr lang="en-US" sz="2400" b="1" dirty="0">
              <a:solidFill>
                <a:schemeClr val="tx1">
                  <a:lumMod val="85000"/>
                  <a:lumOff val="15000"/>
                </a:schemeClr>
              </a:solidFill>
              <a:cs typeface="Arial" panose="020B0604020202020204" pitchFamily="34" charset="0"/>
            </a:endParaRPr>
          </a:p>
        </p:txBody>
      </p:sp>
      <p:sp>
        <p:nvSpPr>
          <p:cNvPr id="3" name="Rectangle 2"/>
          <p:cNvSpPr/>
          <p:nvPr/>
        </p:nvSpPr>
        <p:spPr>
          <a:xfrm>
            <a:off x="0" y="1283528"/>
            <a:ext cx="12017876" cy="4524315"/>
          </a:xfrm>
          <a:prstGeom prst="rect">
            <a:avLst/>
          </a:prstGeom>
        </p:spPr>
        <p:txBody>
          <a:bodyPr wrap="square">
            <a:spAutoFit/>
          </a:bodyPr>
          <a:lstStyle/>
          <a:p>
            <a:pPr algn="just"/>
            <a:r>
              <a:rPr lang="en-US" sz="2400" dirty="0" smtClean="0"/>
              <a:t>The </a:t>
            </a:r>
            <a:r>
              <a:rPr lang="en-US" sz="2400" dirty="0"/>
              <a:t>home can be called smart when it has a range of smart devices that you can control remotely by setting them the way you like to automatize house maintenance. They can also be united into one network. For example, the lights can turn on at the moment you enter the home (lamps will know it from the sensors) or your vacuum cleaner can start cleaning every day at 11 AM.</a:t>
            </a:r>
          </a:p>
          <a:p>
            <a:pPr algn="just"/>
            <a:r>
              <a:rPr lang="en-US" sz="2400" dirty="0" smtClean="0"/>
              <a:t>But </a:t>
            </a:r>
            <a:r>
              <a:rPr lang="en-US" sz="2400" dirty="0"/>
              <a:t>the true magic starts when </a:t>
            </a:r>
            <a:r>
              <a:rPr lang="en-US" sz="2400" dirty="0" err="1"/>
              <a:t>IoT</a:t>
            </a:r>
            <a:r>
              <a:rPr lang="en-US" sz="2400" dirty="0"/>
              <a:t> (Internet of Things) joins this team. It provides all the devices with internet access which broadens the possibilities of such a home network. For instance, now you can see what happens in your house watching security cameras through your smartphone or computer. </a:t>
            </a:r>
            <a:r>
              <a:rPr lang="en-US" sz="2400" dirty="0" err="1"/>
              <a:t>IoT</a:t>
            </a:r>
            <a:r>
              <a:rPr lang="en-US" sz="2400" dirty="0"/>
              <a:t> applications allow you connecting devices to each other and letting them communicate without your participation. Imagine this: the moment your car leaves the parking near the office, the conditioner starts cooling your house so that after a hot day you could enter a pleasantly cool home.</a:t>
            </a:r>
          </a:p>
        </p:txBody>
      </p:sp>
    </p:spTree>
    <p:extLst>
      <p:ext uri="{BB962C8B-B14F-4D97-AF65-F5344CB8AC3E}">
        <p14:creationId xmlns:p14="http://schemas.microsoft.com/office/powerpoint/2010/main" val="2212563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5" name="Picture 4"/>
          <p:cNvPicPr>
            <a:picLocks noChangeAspect="1"/>
          </p:cNvPicPr>
          <p:nvPr/>
        </p:nvPicPr>
        <p:blipFill>
          <a:blip r:embed="rId2"/>
          <a:stretch>
            <a:fillRect/>
          </a:stretch>
        </p:blipFill>
        <p:spPr>
          <a:xfrm>
            <a:off x="751117" y="95582"/>
            <a:ext cx="11007283" cy="6363022"/>
          </a:xfrm>
          <a:prstGeom prst="rect">
            <a:avLst/>
          </a:prstGeom>
        </p:spPr>
      </p:pic>
    </p:spTree>
    <p:extLst>
      <p:ext uri="{BB962C8B-B14F-4D97-AF65-F5344CB8AC3E}">
        <p14:creationId xmlns:p14="http://schemas.microsoft.com/office/powerpoint/2010/main" val="63663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pic>
        <p:nvPicPr>
          <p:cNvPr id="5" name="Picture 4"/>
          <p:cNvPicPr>
            <a:picLocks noChangeAspect="1"/>
          </p:cNvPicPr>
          <p:nvPr/>
        </p:nvPicPr>
        <p:blipFill>
          <a:blip r:embed="rId2"/>
          <a:stretch>
            <a:fillRect/>
          </a:stretch>
        </p:blipFill>
        <p:spPr>
          <a:xfrm>
            <a:off x="1338355" y="614455"/>
            <a:ext cx="9969375" cy="5448167"/>
          </a:xfrm>
          <a:prstGeom prst="rect">
            <a:avLst/>
          </a:prstGeom>
        </p:spPr>
      </p:pic>
    </p:spTree>
    <p:extLst>
      <p:ext uri="{BB962C8B-B14F-4D97-AF65-F5344CB8AC3E}">
        <p14:creationId xmlns:p14="http://schemas.microsoft.com/office/powerpoint/2010/main" val="228491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sp>
        <p:nvSpPr>
          <p:cNvPr id="5" name="Rectangle 4"/>
          <p:cNvSpPr/>
          <p:nvPr/>
        </p:nvSpPr>
        <p:spPr>
          <a:xfrm>
            <a:off x="1" y="1187946"/>
            <a:ext cx="12017876" cy="1323439"/>
          </a:xfrm>
          <a:prstGeom prst="rect">
            <a:avLst/>
          </a:prstGeom>
        </p:spPr>
        <p:txBody>
          <a:bodyPr wrap="square">
            <a:spAutoFit/>
          </a:bodyPr>
          <a:lstStyle/>
          <a:p>
            <a:r>
              <a:rPr lang="en-US" sz="2000" b="1" dirty="0"/>
              <a:t>Benefits of </a:t>
            </a:r>
            <a:r>
              <a:rPr lang="en-US" sz="2000" b="1" dirty="0" err="1"/>
              <a:t>IoT</a:t>
            </a:r>
            <a:r>
              <a:rPr lang="en-US" sz="2000" b="1" dirty="0"/>
              <a:t> Smart Home </a:t>
            </a:r>
            <a:r>
              <a:rPr lang="en-US" sz="2000" b="1" dirty="0" smtClean="0"/>
              <a:t>Technologies</a:t>
            </a:r>
          </a:p>
          <a:p>
            <a:endParaRPr lang="en-US" sz="2000" dirty="0"/>
          </a:p>
          <a:p>
            <a:pPr algn="just"/>
            <a:r>
              <a:rPr lang="en-US" sz="2000" dirty="0"/>
              <a:t>The cool house on a hot </a:t>
            </a:r>
            <a:r>
              <a:rPr lang="en-US" sz="2000" dirty="0" smtClean="0"/>
              <a:t>day </a:t>
            </a:r>
            <a:r>
              <a:rPr lang="en-US" sz="2000" dirty="0"/>
              <a:t>far not the only profit you get. Let’s now see the most significant benefits of the </a:t>
            </a:r>
            <a:r>
              <a:rPr lang="en-US" sz="2000" dirty="0" err="1"/>
              <a:t>IoT</a:t>
            </a:r>
            <a:r>
              <a:rPr lang="en-US" sz="2000" dirty="0"/>
              <a:t> smart home applications.</a:t>
            </a:r>
          </a:p>
        </p:txBody>
      </p:sp>
      <p:sp>
        <p:nvSpPr>
          <p:cNvPr id="7" name="Rectangle 6"/>
          <p:cNvSpPr/>
          <p:nvPr/>
        </p:nvSpPr>
        <p:spPr>
          <a:xfrm>
            <a:off x="0" y="2809230"/>
            <a:ext cx="12004221" cy="2862322"/>
          </a:xfrm>
          <a:prstGeom prst="rect">
            <a:avLst/>
          </a:prstGeom>
        </p:spPr>
        <p:txBody>
          <a:bodyPr wrap="square">
            <a:spAutoFit/>
          </a:bodyPr>
          <a:lstStyle/>
          <a:p>
            <a:r>
              <a:rPr lang="en-US" sz="2000" dirty="0" smtClean="0"/>
              <a:t>1. Control </a:t>
            </a:r>
            <a:r>
              <a:rPr lang="en-US" sz="2000" dirty="0"/>
              <a:t>and Monitoring</a:t>
            </a:r>
          </a:p>
          <a:p>
            <a:endParaRPr lang="en-US" sz="2000" dirty="0"/>
          </a:p>
          <a:p>
            <a:r>
              <a:rPr lang="en-US" sz="2000" dirty="0" smtClean="0"/>
              <a:t>2. Cost </a:t>
            </a:r>
            <a:r>
              <a:rPr lang="en-US" sz="2000" dirty="0"/>
              <a:t>and Energy Savings</a:t>
            </a:r>
          </a:p>
          <a:p>
            <a:endParaRPr lang="en-US" sz="2000" dirty="0"/>
          </a:p>
          <a:p>
            <a:r>
              <a:rPr lang="en-US" sz="2000" dirty="0" smtClean="0"/>
              <a:t>3. Environment </a:t>
            </a:r>
            <a:r>
              <a:rPr lang="en-US" sz="2000" dirty="0"/>
              <a:t>Impact</a:t>
            </a:r>
          </a:p>
          <a:p>
            <a:endParaRPr lang="en-US" sz="2000" dirty="0"/>
          </a:p>
          <a:p>
            <a:r>
              <a:rPr lang="en-US" sz="2000" dirty="0" smtClean="0"/>
              <a:t>4. Better </a:t>
            </a:r>
            <a:r>
              <a:rPr lang="en-US" sz="2000" dirty="0"/>
              <a:t>Security</a:t>
            </a:r>
          </a:p>
          <a:p>
            <a:endParaRPr lang="en-US" sz="2000" dirty="0"/>
          </a:p>
          <a:p>
            <a:r>
              <a:rPr lang="en-US" sz="2000" dirty="0" smtClean="0"/>
              <a:t>5. Comfort</a:t>
            </a:r>
            <a:endParaRPr lang="en-US" sz="2000" dirty="0"/>
          </a:p>
        </p:txBody>
      </p:sp>
    </p:spTree>
    <p:extLst>
      <p:ext uri="{BB962C8B-B14F-4D97-AF65-F5344CB8AC3E}">
        <p14:creationId xmlns:p14="http://schemas.microsoft.com/office/powerpoint/2010/main" val="281272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pic>
        <p:nvPicPr>
          <p:cNvPr id="5" name="Picture 4"/>
          <p:cNvPicPr>
            <a:picLocks noChangeAspect="1"/>
          </p:cNvPicPr>
          <p:nvPr/>
        </p:nvPicPr>
        <p:blipFill>
          <a:blip r:embed="rId2"/>
          <a:stretch>
            <a:fillRect/>
          </a:stretch>
        </p:blipFill>
        <p:spPr>
          <a:xfrm>
            <a:off x="710147" y="122891"/>
            <a:ext cx="11075567" cy="6265209"/>
          </a:xfrm>
          <a:prstGeom prst="rect">
            <a:avLst/>
          </a:prstGeom>
        </p:spPr>
      </p:pic>
    </p:spTree>
    <p:extLst>
      <p:ext uri="{BB962C8B-B14F-4D97-AF65-F5344CB8AC3E}">
        <p14:creationId xmlns:p14="http://schemas.microsoft.com/office/powerpoint/2010/main" val="11273286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1633</TotalTime>
  <Words>1078</Words>
  <Application>Microsoft Office PowerPoint</Application>
  <PresentationFormat>Widescreen</PresentationFormat>
  <Paragraphs>119</Paragraphs>
  <Slides>32</Slides>
  <Notes>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45" baseType="lpstr">
      <vt:lpstr>Arial</vt:lpstr>
      <vt:lpstr>Arial Black</vt:lpstr>
      <vt:lpstr>Arial Unicode MS</vt:lpstr>
      <vt:lpstr>Calibri</vt:lpstr>
      <vt:lpstr>Calibri Light</vt:lpstr>
      <vt:lpstr>Casper</vt:lpstr>
      <vt:lpstr>Casper Bold</vt:lpstr>
      <vt:lpstr>Karla</vt:lpstr>
      <vt:lpstr>Raleway ExtraBold</vt:lpstr>
      <vt:lpstr>Times New Roman</vt:lpstr>
      <vt:lpstr>1_Office Theme</vt:lpstr>
      <vt:lpstr>Contents Slide Master</vt:lpstr>
      <vt:lpstr>CorelDRAW</vt:lpstr>
      <vt:lpstr>PowerPoint Presentation</vt:lpstr>
      <vt:lpstr>Internet of Things</vt:lpstr>
      <vt:lpstr>UNIT 3  CHAPTER 7  Smart Homes  &amp; Advanced Topics</vt:lpstr>
      <vt:lpstr>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Topics Beyond Syllabus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Cloud and IoT (CO-3)</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RAHUL KUMAR</cp:lastModifiedBy>
  <cp:revision>229</cp:revision>
  <dcterms:created xsi:type="dcterms:W3CDTF">2019-01-09T10:33:58Z</dcterms:created>
  <dcterms:modified xsi:type="dcterms:W3CDTF">2023-06-01T17:59:01Z</dcterms:modified>
</cp:coreProperties>
</file>